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E4498-CFCA-4A94-A5EF-9C09864E5B58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E2108-AFAA-4B5E-AF88-8A0BE2BA0A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E2108-AFAA-4B5E-AF88-8A0BE2BA0A25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E7EB4-A49C-4757-B412-D9738516092A}" type="datetimeFigureOut">
              <a:rPr lang="fr-FR" smtClean="0"/>
              <a:pPr/>
              <a:t>15/02/2021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A2ABF-A98F-476B-94CD-309C11B1A76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75656" y="476673"/>
            <a:ext cx="3454152" cy="720079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fr-FR" sz="2800" dirty="0" smtClean="0"/>
              <a:t>Spécialité maths en première (4h)</a:t>
            </a:r>
            <a:endParaRPr lang="fr-FR" sz="2800" dirty="0"/>
          </a:p>
        </p:txBody>
      </p:sp>
      <p:sp>
        <p:nvSpPr>
          <p:cNvPr id="4" name="Flèche droite 3"/>
          <p:cNvSpPr/>
          <p:nvPr/>
        </p:nvSpPr>
        <p:spPr>
          <a:xfrm rot="5400000">
            <a:off x="1961671" y="1860556"/>
            <a:ext cx="1107101" cy="184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 rot="3035751" flipV="1">
            <a:off x="4045656" y="1841033"/>
            <a:ext cx="1367028" cy="19983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683568" y="1700808"/>
            <a:ext cx="1656184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Abandon de la spécialité maths en terminale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292080" y="548680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Niveau relativement exigeant 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5364088" y="980728"/>
            <a:ext cx="3312368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 smtClean="0"/>
              <a:t>Indispensable pour beaucoup de filières du supérieur</a:t>
            </a:r>
            <a:endParaRPr lang="fr-FR" b="1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364088" y="2492896"/>
            <a:ext cx="2592288" cy="6480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4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Spécialité maths en terminale(6h)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95536" y="2564905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Epreuve en fin d’année de première coefficient 5 sur un total de 100</a:t>
            </a:r>
            <a:endParaRPr lang="fr-FR" b="1" dirty="0"/>
          </a:p>
        </p:txBody>
      </p:sp>
      <p:sp>
        <p:nvSpPr>
          <p:cNvPr id="13" name="Flèche droite 12"/>
          <p:cNvSpPr/>
          <p:nvPr/>
        </p:nvSpPr>
        <p:spPr>
          <a:xfrm rot="5555255">
            <a:off x="934638" y="3716760"/>
            <a:ext cx="453266" cy="21338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Titre 1"/>
          <p:cNvSpPr txBox="1">
            <a:spLocks/>
          </p:cNvSpPr>
          <p:nvPr/>
        </p:nvSpPr>
        <p:spPr>
          <a:xfrm>
            <a:off x="539552" y="4149080"/>
            <a:ext cx="2520280" cy="6480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Option facultative maths complémentaires (3h)</a:t>
            </a:r>
          </a:p>
        </p:txBody>
      </p:sp>
      <p:sp>
        <p:nvSpPr>
          <p:cNvPr id="15" name="Flèche droite 14"/>
          <p:cNvSpPr/>
          <p:nvPr/>
        </p:nvSpPr>
        <p:spPr>
          <a:xfrm rot="5400000">
            <a:off x="5796136" y="4077072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5148064" y="4365104"/>
            <a:ext cx="266429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3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fr-FR" sz="4400" dirty="0" smtClean="0"/>
              <a:t>Option facultative </a:t>
            </a:r>
            <a:r>
              <a:rPr lang="fr-FR" sz="4400" dirty="0"/>
              <a:t>maths  </a:t>
            </a:r>
            <a:r>
              <a:rPr lang="fr-FR" sz="4400" smtClean="0"/>
              <a:t>expert es (3h</a:t>
            </a:r>
            <a:r>
              <a:rPr lang="fr-FR" sz="4400" dirty="0" smtClean="0"/>
              <a:t>)</a:t>
            </a:r>
            <a:endParaRPr lang="fr-FR" sz="4400" dirty="0"/>
          </a:p>
        </p:txBody>
      </p:sp>
      <p:sp>
        <p:nvSpPr>
          <p:cNvPr id="17" name="Rectangle 16"/>
          <p:cNvSpPr/>
          <p:nvPr/>
        </p:nvSpPr>
        <p:spPr>
          <a:xfrm>
            <a:off x="467544" y="4941168"/>
            <a:ext cx="3168352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b="1" dirty="0" smtClean="0"/>
              <a:t>Option recommandée pour certaines poursuites </a:t>
            </a:r>
            <a:r>
              <a:rPr lang="fr-FR" b="1" dirty="0" err="1" smtClean="0"/>
              <a:t>postbac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5220072" y="3284984"/>
            <a:ext cx="3672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Epreuve en fin d’année de terminale  coefficient 16 sur un total de 100</a:t>
            </a:r>
            <a:endParaRPr lang="fr-FR" b="1" dirty="0"/>
          </a:p>
        </p:txBody>
      </p:sp>
      <p:sp>
        <p:nvSpPr>
          <p:cNvPr id="19" name="Rectangle 18"/>
          <p:cNvSpPr/>
          <p:nvPr/>
        </p:nvSpPr>
        <p:spPr>
          <a:xfrm>
            <a:off x="395536" y="5661248"/>
            <a:ext cx="3168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b="1" dirty="0" smtClean="0"/>
              <a:t>Pas d’épreuve de bac. </a:t>
            </a:r>
          </a:p>
          <a:p>
            <a:pPr algn="ctr">
              <a:spcBef>
                <a:spcPct val="0"/>
              </a:spcBef>
              <a:defRPr/>
            </a:pPr>
            <a:r>
              <a:rPr lang="fr-FR" b="1" dirty="0" smtClean="0"/>
              <a:t>Poids dans la moyenne &lt;1/100 </a:t>
            </a:r>
            <a:endParaRPr lang="fr-FR" b="1" dirty="0"/>
          </a:p>
        </p:txBody>
      </p:sp>
      <p:sp>
        <p:nvSpPr>
          <p:cNvPr id="20" name="Rectangle 19"/>
          <p:cNvSpPr/>
          <p:nvPr/>
        </p:nvSpPr>
        <p:spPr>
          <a:xfrm>
            <a:off x="5004048" y="5661248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b="1" dirty="0" smtClean="0"/>
              <a:t>Pas d’épreuve de bac. </a:t>
            </a:r>
          </a:p>
          <a:p>
            <a:pPr algn="ctr">
              <a:spcBef>
                <a:spcPct val="0"/>
              </a:spcBef>
              <a:defRPr/>
            </a:pPr>
            <a:r>
              <a:rPr lang="fr-FR" b="1" dirty="0" smtClean="0"/>
              <a:t>Poids dans la moyenne &lt;1/100 </a:t>
            </a:r>
            <a:endParaRPr lang="fr-FR" b="1" dirty="0"/>
          </a:p>
        </p:txBody>
      </p:sp>
      <p:sp>
        <p:nvSpPr>
          <p:cNvPr id="22" name="Rectangle 21"/>
          <p:cNvSpPr/>
          <p:nvPr/>
        </p:nvSpPr>
        <p:spPr>
          <a:xfrm>
            <a:off x="5004048" y="5085184"/>
            <a:ext cx="3168352" cy="64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fr-FR" b="1" dirty="0" smtClean="0"/>
              <a:t>Option recommandée pour certaines poursuites </a:t>
            </a:r>
            <a:r>
              <a:rPr lang="fr-FR" b="1" dirty="0" err="1" smtClean="0"/>
              <a:t>postbac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 animBg="1"/>
      <p:bldP spid="6" grpId="1" animBg="1"/>
      <p:bldP spid="8" grpId="1" animBg="1"/>
      <p:bldP spid="9" grpId="0"/>
      <p:bldP spid="10" grpId="0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7" grpId="0"/>
      <p:bldP spid="18" grpId="0"/>
      <p:bldP spid="19" grpId="0"/>
      <p:bldP spid="20" grpId="0"/>
      <p:bldP spid="2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105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Spécialité maths en première (4h)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Spécialité maths en première</dc:title>
  <dc:creator>Pc</dc:creator>
  <cp:lastModifiedBy>bmasson</cp:lastModifiedBy>
  <cp:revision>19</cp:revision>
  <dcterms:created xsi:type="dcterms:W3CDTF">2021-02-14T11:34:03Z</dcterms:created>
  <dcterms:modified xsi:type="dcterms:W3CDTF">2021-02-15T14:27:49Z</dcterms:modified>
</cp:coreProperties>
</file>